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97" r:id="rId3"/>
    <p:sldId id="308" r:id="rId4"/>
    <p:sldId id="309" r:id="rId5"/>
    <p:sldId id="310" r:id="rId6"/>
    <p:sldId id="301" r:id="rId7"/>
    <p:sldId id="311" r:id="rId8"/>
    <p:sldId id="316" r:id="rId9"/>
    <p:sldId id="315" r:id="rId10"/>
    <p:sldId id="312" r:id="rId11"/>
    <p:sldId id="313" r:id="rId12"/>
    <p:sldId id="314"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654"/>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5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43038-F271-B44C-A609-61624E5FF5AB}"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A13ED68C-9BEB-2D4C-9A9D-4FF7F696211E}">
      <dgm:prSet/>
      <dgm:spPr/>
      <dgm:t>
        <a:bodyPr/>
        <a:lstStyle/>
        <a:p>
          <a:pPr rtl="0"/>
          <a:r>
            <a:rPr lang="en-US" dirty="0" smtClean="0"/>
            <a:t>Independent </a:t>
          </a:r>
          <a:r>
            <a:rPr lang="en-US" i="1" dirty="0" smtClean="0"/>
            <a:t>t</a:t>
          </a:r>
          <a:r>
            <a:rPr lang="en-US" dirty="0" smtClean="0"/>
            <a:t>-Test</a:t>
          </a:r>
          <a:endParaRPr lang="en-US" dirty="0"/>
        </a:p>
      </dgm:t>
    </dgm:pt>
    <dgm:pt modelId="{9F38B551-A426-E94C-BBA8-F4C2318589D2}" type="parTrans" cxnId="{27AAEF74-B392-6E4B-B302-2E38EAD6547A}">
      <dgm:prSet/>
      <dgm:spPr/>
      <dgm:t>
        <a:bodyPr/>
        <a:lstStyle/>
        <a:p>
          <a:endParaRPr lang="en-US"/>
        </a:p>
      </dgm:t>
    </dgm:pt>
    <dgm:pt modelId="{78C07CA1-B586-F244-AA77-DDAA5D980254}" type="sibTrans" cxnId="{27AAEF74-B392-6E4B-B302-2E38EAD6547A}">
      <dgm:prSet/>
      <dgm:spPr/>
      <dgm:t>
        <a:bodyPr/>
        <a:lstStyle/>
        <a:p>
          <a:endParaRPr lang="en-US"/>
        </a:p>
      </dgm:t>
    </dgm:pt>
    <dgm:pt modelId="{1CE252B9-E661-E545-A43D-AF9F6C107A4B}">
      <dgm:prSet/>
      <dgm:spPr/>
      <dgm:t>
        <a:bodyPr/>
        <a:lstStyle/>
        <a:p>
          <a:pPr rtl="0"/>
          <a:r>
            <a:rPr lang="en-US" smtClean="0"/>
            <a:t>End of Presentation</a:t>
          </a:r>
          <a:endParaRPr lang="en-US"/>
        </a:p>
      </dgm:t>
    </dgm:pt>
    <dgm:pt modelId="{F41F37CF-2695-E841-8D68-F7A0788E8A48}" type="parTrans" cxnId="{22084601-BF09-3748-9512-68D73C701C0D}">
      <dgm:prSet/>
      <dgm:spPr/>
      <dgm:t>
        <a:bodyPr/>
        <a:lstStyle/>
        <a:p>
          <a:endParaRPr lang="en-US"/>
        </a:p>
      </dgm:t>
    </dgm:pt>
    <dgm:pt modelId="{76A7FDA8-7558-F046-9383-FC32324FCF58}" type="sibTrans" cxnId="{22084601-BF09-3748-9512-68D73C701C0D}">
      <dgm:prSet/>
      <dgm:spPr/>
      <dgm:t>
        <a:bodyPr/>
        <a:lstStyle/>
        <a:p>
          <a:endParaRPr lang="en-US"/>
        </a:p>
      </dgm:t>
    </dgm:pt>
    <dgm:pt modelId="{1BD4007E-106D-184C-930C-DA383DE887FC}" type="pres">
      <dgm:prSet presAssocID="{F8543038-F271-B44C-A609-61624E5FF5AB}" presName="Name0" presStyleCnt="0">
        <dgm:presLayoutVars>
          <dgm:dir/>
          <dgm:animLvl val="lvl"/>
          <dgm:resizeHandles val="exact"/>
        </dgm:presLayoutVars>
      </dgm:prSet>
      <dgm:spPr/>
      <dgm:t>
        <a:bodyPr/>
        <a:lstStyle/>
        <a:p>
          <a:endParaRPr lang="en-US"/>
        </a:p>
      </dgm:t>
    </dgm:pt>
    <dgm:pt modelId="{51EFE25D-18DC-C347-AD87-891706CB57A3}" type="pres">
      <dgm:prSet presAssocID="{A13ED68C-9BEB-2D4C-9A9D-4FF7F696211E}" presName="Name8" presStyleCnt="0"/>
      <dgm:spPr/>
    </dgm:pt>
    <dgm:pt modelId="{84DC221C-8ADF-8F4C-A4AB-1ED1486C2BAB}" type="pres">
      <dgm:prSet presAssocID="{A13ED68C-9BEB-2D4C-9A9D-4FF7F696211E}" presName="level" presStyleLbl="node1" presStyleIdx="0" presStyleCnt="2">
        <dgm:presLayoutVars>
          <dgm:chMax val="1"/>
          <dgm:bulletEnabled val="1"/>
        </dgm:presLayoutVars>
      </dgm:prSet>
      <dgm:spPr/>
      <dgm:t>
        <a:bodyPr/>
        <a:lstStyle/>
        <a:p>
          <a:endParaRPr lang="en-US"/>
        </a:p>
      </dgm:t>
    </dgm:pt>
    <dgm:pt modelId="{2E2C436E-4AC4-9B44-A458-C394BA2F8995}" type="pres">
      <dgm:prSet presAssocID="{A13ED68C-9BEB-2D4C-9A9D-4FF7F696211E}" presName="levelTx" presStyleLbl="revTx" presStyleIdx="0" presStyleCnt="0">
        <dgm:presLayoutVars>
          <dgm:chMax val="1"/>
          <dgm:bulletEnabled val="1"/>
        </dgm:presLayoutVars>
      </dgm:prSet>
      <dgm:spPr/>
      <dgm:t>
        <a:bodyPr/>
        <a:lstStyle/>
        <a:p>
          <a:endParaRPr lang="en-US"/>
        </a:p>
      </dgm:t>
    </dgm:pt>
    <dgm:pt modelId="{22E6D29C-3EAE-224F-8EC6-90837AC9132C}" type="pres">
      <dgm:prSet presAssocID="{1CE252B9-E661-E545-A43D-AF9F6C107A4B}" presName="Name8" presStyleCnt="0"/>
      <dgm:spPr/>
    </dgm:pt>
    <dgm:pt modelId="{570ECD48-A719-8C40-9E13-BDECC43874A0}" type="pres">
      <dgm:prSet presAssocID="{1CE252B9-E661-E545-A43D-AF9F6C107A4B}" presName="level" presStyleLbl="node1" presStyleIdx="1" presStyleCnt="2">
        <dgm:presLayoutVars>
          <dgm:chMax val="1"/>
          <dgm:bulletEnabled val="1"/>
        </dgm:presLayoutVars>
      </dgm:prSet>
      <dgm:spPr/>
      <dgm:t>
        <a:bodyPr/>
        <a:lstStyle/>
        <a:p>
          <a:endParaRPr lang="en-US"/>
        </a:p>
      </dgm:t>
    </dgm:pt>
    <dgm:pt modelId="{8B3425F1-0D5A-7542-A13F-309B4F9FFBD7}" type="pres">
      <dgm:prSet presAssocID="{1CE252B9-E661-E545-A43D-AF9F6C107A4B}" presName="levelTx" presStyleLbl="revTx" presStyleIdx="0" presStyleCnt="0">
        <dgm:presLayoutVars>
          <dgm:chMax val="1"/>
          <dgm:bulletEnabled val="1"/>
        </dgm:presLayoutVars>
      </dgm:prSet>
      <dgm:spPr/>
      <dgm:t>
        <a:bodyPr/>
        <a:lstStyle/>
        <a:p>
          <a:endParaRPr lang="en-US"/>
        </a:p>
      </dgm:t>
    </dgm:pt>
  </dgm:ptLst>
  <dgm:cxnLst>
    <dgm:cxn modelId="{38152BC6-2A18-5E4D-874B-7A8B2DD4F391}" type="presOf" srcId="{1CE252B9-E661-E545-A43D-AF9F6C107A4B}" destId="{570ECD48-A719-8C40-9E13-BDECC43874A0}" srcOrd="0" destOrd="0" presId="urn:microsoft.com/office/officeart/2005/8/layout/pyramid1"/>
    <dgm:cxn modelId="{27AAEF74-B392-6E4B-B302-2E38EAD6547A}" srcId="{F8543038-F271-B44C-A609-61624E5FF5AB}" destId="{A13ED68C-9BEB-2D4C-9A9D-4FF7F696211E}" srcOrd="0" destOrd="0" parTransId="{9F38B551-A426-E94C-BBA8-F4C2318589D2}" sibTransId="{78C07CA1-B586-F244-AA77-DDAA5D980254}"/>
    <dgm:cxn modelId="{22084601-BF09-3748-9512-68D73C701C0D}" srcId="{F8543038-F271-B44C-A609-61624E5FF5AB}" destId="{1CE252B9-E661-E545-A43D-AF9F6C107A4B}" srcOrd="1" destOrd="0" parTransId="{F41F37CF-2695-E841-8D68-F7A0788E8A48}" sibTransId="{76A7FDA8-7558-F046-9383-FC32324FCF58}"/>
    <dgm:cxn modelId="{B585C472-C638-5A44-BD9A-AD75C8593FE9}" type="presOf" srcId="{1CE252B9-E661-E545-A43D-AF9F6C107A4B}" destId="{8B3425F1-0D5A-7542-A13F-309B4F9FFBD7}" srcOrd="1" destOrd="0" presId="urn:microsoft.com/office/officeart/2005/8/layout/pyramid1"/>
    <dgm:cxn modelId="{FCDE2A41-7CCE-944B-84B7-6536272FB48A}" type="presOf" srcId="{A13ED68C-9BEB-2D4C-9A9D-4FF7F696211E}" destId="{84DC221C-8ADF-8F4C-A4AB-1ED1486C2BAB}" srcOrd="0" destOrd="0" presId="urn:microsoft.com/office/officeart/2005/8/layout/pyramid1"/>
    <dgm:cxn modelId="{462841F8-F94D-2C41-ABCB-11B6CE1865BF}" type="presOf" srcId="{F8543038-F271-B44C-A609-61624E5FF5AB}" destId="{1BD4007E-106D-184C-930C-DA383DE887FC}" srcOrd="0" destOrd="0" presId="urn:microsoft.com/office/officeart/2005/8/layout/pyramid1"/>
    <dgm:cxn modelId="{6F708E42-3F3B-894F-921E-0B5B759FB861}" type="presOf" srcId="{A13ED68C-9BEB-2D4C-9A9D-4FF7F696211E}" destId="{2E2C436E-4AC4-9B44-A458-C394BA2F8995}" srcOrd="1" destOrd="0" presId="urn:microsoft.com/office/officeart/2005/8/layout/pyramid1"/>
    <dgm:cxn modelId="{1B085AB2-BD98-F14E-84EE-A2D5A3F46ED2}" type="presParOf" srcId="{1BD4007E-106D-184C-930C-DA383DE887FC}" destId="{51EFE25D-18DC-C347-AD87-891706CB57A3}" srcOrd="0" destOrd="0" presId="urn:microsoft.com/office/officeart/2005/8/layout/pyramid1"/>
    <dgm:cxn modelId="{C4FF6D36-5A5E-0044-942A-21D2D2A4227A}" type="presParOf" srcId="{51EFE25D-18DC-C347-AD87-891706CB57A3}" destId="{84DC221C-8ADF-8F4C-A4AB-1ED1486C2BAB}" srcOrd="0" destOrd="0" presId="urn:microsoft.com/office/officeart/2005/8/layout/pyramid1"/>
    <dgm:cxn modelId="{C93F8B56-FC0C-B443-BD94-88975255AFF4}" type="presParOf" srcId="{51EFE25D-18DC-C347-AD87-891706CB57A3}" destId="{2E2C436E-4AC4-9B44-A458-C394BA2F8995}" srcOrd="1" destOrd="0" presId="urn:microsoft.com/office/officeart/2005/8/layout/pyramid1"/>
    <dgm:cxn modelId="{DB62D8E5-F052-0940-9844-04C2130AF324}" type="presParOf" srcId="{1BD4007E-106D-184C-930C-DA383DE887FC}" destId="{22E6D29C-3EAE-224F-8EC6-90837AC9132C}" srcOrd="1" destOrd="0" presId="urn:microsoft.com/office/officeart/2005/8/layout/pyramid1"/>
    <dgm:cxn modelId="{0AE26AD8-1281-EE41-AEF9-4790618304BC}" type="presParOf" srcId="{22E6D29C-3EAE-224F-8EC6-90837AC9132C}" destId="{570ECD48-A719-8C40-9E13-BDECC43874A0}" srcOrd="0" destOrd="0" presId="urn:microsoft.com/office/officeart/2005/8/layout/pyramid1"/>
    <dgm:cxn modelId="{A6D62E04-E497-1441-9BC5-EFC8148A9A1A}" type="presParOf" srcId="{22E6D29C-3EAE-224F-8EC6-90837AC9132C}" destId="{8B3425F1-0D5A-7542-A13F-309B4F9FFBD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221C-8ADF-8F4C-A4AB-1ED1486C2BAB}">
      <dsp:nvSpPr>
        <dsp:cNvPr id="0" name=""/>
        <dsp:cNvSpPr/>
      </dsp:nvSpPr>
      <dsp:spPr>
        <a:xfrm>
          <a:off x="2057400" y="0"/>
          <a:ext cx="41148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rtl="0">
            <a:lnSpc>
              <a:spcPct val="90000"/>
            </a:lnSpc>
            <a:spcBef>
              <a:spcPct val="0"/>
            </a:spcBef>
            <a:spcAft>
              <a:spcPct val="35000"/>
            </a:spcAft>
          </a:pPr>
          <a:r>
            <a:rPr lang="en-US" sz="5900" kern="1200" dirty="0" smtClean="0"/>
            <a:t>Independent </a:t>
          </a:r>
          <a:r>
            <a:rPr lang="en-US" sz="5900" i="1" kern="1200" dirty="0" smtClean="0"/>
            <a:t>t</a:t>
          </a:r>
          <a:r>
            <a:rPr lang="en-US" sz="5900" kern="1200" dirty="0" smtClean="0"/>
            <a:t>-Test</a:t>
          </a:r>
          <a:endParaRPr lang="en-US" sz="5900" kern="1200" dirty="0"/>
        </a:p>
      </dsp:txBody>
      <dsp:txXfrm>
        <a:off x="2057400" y="0"/>
        <a:ext cx="4114800" cy="2910681"/>
      </dsp:txXfrm>
    </dsp:sp>
    <dsp:sp modelId="{570ECD48-A719-8C40-9E13-BDECC43874A0}">
      <dsp:nvSpPr>
        <dsp:cNvPr id="0" name=""/>
        <dsp:cNvSpPr/>
      </dsp:nvSpPr>
      <dsp:spPr>
        <a:xfrm>
          <a:off x="0" y="2910681"/>
          <a:ext cx="82296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rtl="0">
            <a:lnSpc>
              <a:spcPct val="90000"/>
            </a:lnSpc>
            <a:spcBef>
              <a:spcPct val="0"/>
            </a:spcBef>
            <a:spcAft>
              <a:spcPct val="35000"/>
            </a:spcAft>
          </a:pPr>
          <a:r>
            <a:rPr lang="en-US" sz="5900" kern="1200" smtClean="0"/>
            <a:t>End of Presentation</a:t>
          </a:r>
          <a:endParaRPr lang="en-US" sz="5900" kern="1200"/>
        </a:p>
      </dsp:txBody>
      <dsp:txXfrm>
        <a:off x="1440179" y="2910681"/>
        <a:ext cx="5349240" cy="29106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12/31/13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12/31/13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12/31/13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12/31/13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12/31/13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12/31/13</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12/31/13</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12/31/13</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12/31/13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12/31/13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12/31/13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12/31/13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hyperlink" Target="http://www.watertreepress.com/sta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a:latin typeface="Times New Roman" pitchFamily="18" charset="0"/>
                <a:cs typeface="Times New Roman" pitchFamily="18" charset="0"/>
              </a:rPr>
              <a:t>Statistical Fundamentals</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i="1" dirty="0">
                <a:latin typeface="Times New Roman" pitchFamily="18" charset="0"/>
                <a:cs typeface="Times New Roman" pitchFamily="18" charset="0"/>
              </a:rPr>
              <a:t>Using Microsoft Excel for </a:t>
            </a:r>
            <a:r>
              <a:rPr lang="en-US" sz="2400" i="1" dirty="0" err="1">
                <a:latin typeface="Times New Roman" pitchFamily="18" charset="0"/>
                <a:cs typeface="Times New Roman" pitchFamily="18" charset="0"/>
              </a:rPr>
              <a:t>Univariate</a:t>
            </a:r>
            <a:r>
              <a:rPr lang="en-US" sz="2400" i="1" dirty="0">
                <a:latin typeface="Times New Roman" pitchFamily="18" charset="0"/>
                <a:cs typeface="Times New Roman" pitchFamily="18" charset="0"/>
              </a:rPr>
              <a:t> and Bivariate Analysis</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Alfred P. Rovai</a:t>
            </a:r>
          </a:p>
        </p:txBody>
      </p:sp>
      <p:sp>
        <p:nvSpPr>
          <p:cNvPr id="3" name="Content Placeholder 2"/>
          <p:cNvSpPr>
            <a:spLocks noGrp="1"/>
          </p:cNvSpPr>
          <p:nvPr>
            <p:ph idx="1"/>
          </p:nvPr>
        </p:nvSpPr>
        <p:spPr>
          <a:xfrm>
            <a:off x="3429000" y="1981201"/>
            <a:ext cx="5257800" cy="1981200"/>
          </a:xfrm>
        </p:spPr>
        <p:txBody>
          <a:bodyPr>
            <a:normAutofit/>
          </a:bodyPr>
          <a:lstStyle/>
          <a:p>
            <a:pPr marL="0" indent="0" algn="ctr">
              <a:buNone/>
            </a:pPr>
            <a:r>
              <a:rPr lang="en-US" sz="4000" dirty="0" smtClean="0">
                <a:latin typeface="Times New Roman" pitchFamily="18" charset="0"/>
                <a:cs typeface="Times New Roman" pitchFamily="18" charset="0"/>
              </a:rPr>
              <a:t>Independent</a:t>
            </a:r>
            <a:r>
              <a:rPr lang="en-US" sz="4000" i="1" dirty="0" smtClean="0">
                <a:latin typeface="Times New Roman" pitchFamily="18" charset="0"/>
                <a:cs typeface="Times New Roman" pitchFamily="18" charset="0"/>
              </a:rPr>
              <a:t> t</a:t>
            </a:r>
            <a:r>
              <a:rPr lang="en-US" sz="4000" dirty="0" smtClean="0">
                <a:latin typeface="Times New Roman" pitchFamily="18" charset="0"/>
                <a:cs typeface="Times New Roman" pitchFamily="18" charset="0"/>
              </a:rPr>
              <a:t>-Test</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a:latin typeface="Times New Roman" pitchFamily="18" charset="0"/>
                <a:cs typeface="Times New Roman" pitchFamily="18" charset="0"/>
              </a:rPr>
              <a:t>Presentation  </a:t>
            </a:r>
            <a:r>
              <a:rPr lang="en-US" dirty="0">
                <a:latin typeface="Times New Roman"/>
                <a:cs typeface="Times New Roman"/>
              </a:rPr>
              <a:t>© </a:t>
            </a:r>
            <a:r>
              <a:rPr lang="en-US" dirty="0">
                <a:latin typeface="Times New Roman" pitchFamily="18" charset="0"/>
                <a:cs typeface="Times New Roman" pitchFamily="18" charset="0"/>
              </a:rPr>
              <a:t>2013 by Alfred P. Rovai</a:t>
            </a: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276999"/>
          </a:xfrm>
          <a:prstGeom prst="rect">
            <a:avLst/>
          </a:prstGeom>
          <a:noFill/>
        </p:spPr>
        <p:txBody>
          <a:bodyPr wrap="square" rtlCol="0">
            <a:spAutoFit/>
          </a:bodyPr>
          <a:lstStyle/>
          <a:p>
            <a:pPr algn="ctr"/>
            <a:r>
              <a:rPr lang="en-US" sz="1200" dirty="0">
                <a:latin typeface="Times New Roman"/>
                <a:cs typeface="Times New Roman"/>
              </a:rPr>
              <a:t>Microsoft® Excel® Screen Prints Courtesy of Microsoft Corporation.</a:t>
            </a:r>
          </a:p>
        </p:txBody>
      </p:sp>
      <p:pic>
        <p:nvPicPr>
          <p:cNvPr id="8" name="Picture 7" descr="Kindle Co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3999"/>
            <a:ext cx="2667000" cy="4036299"/>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152400" y="5334000"/>
            <a:ext cx="8915400" cy="923330"/>
          </a:xfrm>
          <a:prstGeom prst="rect">
            <a:avLst/>
          </a:prstGeom>
          <a:solidFill>
            <a:srgbClr val="001667"/>
          </a:solidFill>
        </p:spPr>
        <p:txBody>
          <a:bodyPr wrap="square" rtlCol="0">
            <a:spAutoFit/>
          </a:bodyPr>
          <a:lstStyle/>
          <a:p>
            <a:pPr algn="ctr"/>
            <a:r>
              <a:rPr lang="en-US" dirty="0"/>
              <a:t>Test results </a:t>
            </a:r>
            <a:r>
              <a:rPr lang="en-US" dirty="0" smtClean="0"/>
              <a:t>assuming equal variances provided </a:t>
            </a:r>
            <a:r>
              <a:rPr lang="en-US" dirty="0"/>
              <a:t>evidence that the difference in computer confidence posttest between the male group (</a:t>
            </a:r>
            <a:r>
              <a:rPr lang="en-US" i="1" dirty="0"/>
              <a:t>M</a:t>
            </a:r>
            <a:r>
              <a:rPr lang="en-US" dirty="0"/>
              <a:t> = 31.77, </a:t>
            </a:r>
            <a:r>
              <a:rPr lang="en-US" i="1" dirty="0"/>
              <a:t>SD</a:t>
            </a:r>
            <a:r>
              <a:rPr lang="en-US" dirty="0"/>
              <a:t> = 4.74) and the female group (</a:t>
            </a:r>
            <a:r>
              <a:rPr lang="en-US" i="1" dirty="0"/>
              <a:t>M</a:t>
            </a:r>
            <a:r>
              <a:rPr lang="en-US" dirty="0"/>
              <a:t> = 32.78, </a:t>
            </a:r>
            <a:r>
              <a:rPr lang="en-US" i="1" dirty="0"/>
              <a:t>SD</a:t>
            </a:r>
            <a:r>
              <a:rPr lang="en-US" dirty="0"/>
              <a:t> = 5.56</a:t>
            </a:r>
            <a:r>
              <a:rPr lang="en-US" dirty="0" smtClean="0"/>
              <a:t>) was </a:t>
            </a:r>
            <a:r>
              <a:rPr lang="en-US" dirty="0"/>
              <a:t>not statistically significant, </a:t>
            </a:r>
            <a:r>
              <a:rPr lang="en-US" i="1" dirty="0"/>
              <a:t>t</a:t>
            </a:r>
            <a:r>
              <a:rPr lang="en-US" dirty="0" smtClean="0"/>
              <a:t>(84) </a:t>
            </a:r>
            <a:r>
              <a:rPr lang="en-US" dirty="0"/>
              <a:t>= </a:t>
            </a:r>
            <a:r>
              <a:rPr lang="en-US" dirty="0" smtClean="0"/>
              <a:t>.76, </a:t>
            </a:r>
            <a:r>
              <a:rPr lang="en-US" i="1" dirty="0"/>
              <a:t>p</a:t>
            </a:r>
            <a:r>
              <a:rPr lang="en-US" dirty="0"/>
              <a:t> = .</a:t>
            </a:r>
            <a:r>
              <a:rPr lang="en-US" dirty="0" smtClean="0"/>
              <a:t>45 </a:t>
            </a:r>
            <a:r>
              <a:rPr lang="en-US" dirty="0"/>
              <a:t>(2-tailed), </a:t>
            </a:r>
            <a:r>
              <a:rPr lang="en-US" i="1" dirty="0"/>
              <a:t>d</a:t>
            </a:r>
            <a:r>
              <a:rPr lang="en-US" dirty="0"/>
              <a:t> = </a:t>
            </a:r>
            <a:r>
              <a:rPr lang="en-US" dirty="0" smtClean="0"/>
              <a:t>.19. </a:t>
            </a:r>
            <a:endParaRPr lang="en-US" dirty="0"/>
          </a:p>
        </p:txBody>
      </p:sp>
      <p:pic>
        <p:nvPicPr>
          <p:cNvPr id="2" name="Picture 1" descr="Screen Shot 2013-11-07 at 4.21.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8420100" cy="5295900"/>
          </a:xfrm>
          <a:prstGeom prst="rect">
            <a:avLst/>
          </a:prstGeom>
        </p:spPr>
      </p:pic>
    </p:spTree>
    <p:extLst>
      <p:ext uri="{BB962C8B-B14F-4D97-AF65-F5344CB8AC3E}">
        <p14:creationId xmlns:p14="http://schemas.microsoft.com/office/powerpoint/2010/main" val="37703741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7 at 4.28.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420100" cy="56515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381000" y="5715000"/>
            <a:ext cx="8458200" cy="646331"/>
          </a:xfrm>
          <a:prstGeom prst="rect">
            <a:avLst/>
          </a:prstGeom>
          <a:solidFill>
            <a:srgbClr val="001667"/>
          </a:solidFill>
        </p:spPr>
        <p:txBody>
          <a:bodyPr wrap="square" rtlCol="0">
            <a:spAutoFit/>
          </a:bodyPr>
          <a:lstStyle/>
          <a:p>
            <a:pPr algn="ctr"/>
            <a:r>
              <a:rPr lang="en-US" dirty="0" smtClean="0"/>
              <a:t>Enter the formulas shown in cells D16:D23 in order to generate independent </a:t>
            </a:r>
            <a:r>
              <a:rPr lang="en-US" i="1" dirty="0" smtClean="0"/>
              <a:t>t</a:t>
            </a:r>
            <a:r>
              <a:rPr lang="en-US" dirty="0" smtClean="0"/>
              <a:t>-test results assuming unequal variances.</a:t>
            </a:r>
          </a:p>
        </p:txBody>
      </p:sp>
    </p:spTree>
    <p:extLst>
      <p:ext uri="{BB962C8B-B14F-4D97-AF65-F5344CB8AC3E}">
        <p14:creationId xmlns:p14="http://schemas.microsoft.com/office/powerpoint/2010/main" val="38675401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7 at 4.31.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8407400" cy="56515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228600" y="5486400"/>
            <a:ext cx="8915400" cy="923330"/>
          </a:xfrm>
          <a:prstGeom prst="rect">
            <a:avLst/>
          </a:prstGeom>
          <a:solidFill>
            <a:srgbClr val="001667"/>
          </a:solidFill>
        </p:spPr>
        <p:txBody>
          <a:bodyPr wrap="square" rtlCol="0">
            <a:spAutoFit/>
          </a:bodyPr>
          <a:lstStyle/>
          <a:p>
            <a:pPr algn="ctr"/>
            <a:r>
              <a:rPr lang="en-US" dirty="0"/>
              <a:t>Test results </a:t>
            </a:r>
            <a:r>
              <a:rPr lang="en-US" dirty="0" smtClean="0"/>
              <a:t>assuming unequal variances provided </a:t>
            </a:r>
            <a:r>
              <a:rPr lang="en-US" dirty="0"/>
              <a:t>evidence that the difference in computer confidence posttest between the male group (</a:t>
            </a:r>
            <a:r>
              <a:rPr lang="en-US" i="1" dirty="0"/>
              <a:t>M</a:t>
            </a:r>
            <a:r>
              <a:rPr lang="en-US" dirty="0"/>
              <a:t> = 31.77, </a:t>
            </a:r>
            <a:r>
              <a:rPr lang="en-US" i="1" dirty="0"/>
              <a:t>SD</a:t>
            </a:r>
            <a:r>
              <a:rPr lang="en-US" dirty="0"/>
              <a:t> = 4.74) and the female group (</a:t>
            </a:r>
            <a:r>
              <a:rPr lang="en-US" i="1" dirty="0"/>
              <a:t>M</a:t>
            </a:r>
            <a:r>
              <a:rPr lang="en-US" dirty="0"/>
              <a:t> = 32.78, </a:t>
            </a:r>
            <a:r>
              <a:rPr lang="en-US" i="1" dirty="0"/>
              <a:t>SD</a:t>
            </a:r>
            <a:r>
              <a:rPr lang="en-US" dirty="0"/>
              <a:t> = 5.56)was not statistically significant, </a:t>
            </a:r>
            <a:r>
              <a:rPr lang="en-US" i="1" dirty="0"/>
              <a:t>t</a:t>
            </a:r>
            <a:r>
              <a:rPr lang="en-US" dirty="0" smtClean="0"/>
              <a:t>(42.39) </a:t>
            </a:r>
            <a:r>
              <a:rPr lang="en-US" dirty="0"/>
              <a:t>= </a:t>
            </a:r>
            <a:r>
              <a:rPr lang="en-US" dirty="0" smtClean="0"/>
              <a:t>.82, </a:t>
            </a:r>
            <a:r>
              <a:rPr lang="en-US" i="1" dirty="0"/>
              <a:t>p</a:t>
            </a:r>
            <a:r>
              <a:rPr lang="en-US" dirty="0"/>
              <a:t> = .</a:t>
            </a:r>
            <a:r>
              <a:rPr lang="en-US" dirty="0" smtClean="0"/>
              <a:t>42 </a:t>
            </a:r>
            <a:r>
              <a:rPr lang="en-US" dirty="0"/>
              <a:t>(2-tailed), </a:t>
            </a:r>
            <a:r>
              <a:rPr lang="en-US" i="1" dirty="0"/>
              <a:t>d</a:t>
            </a:r>
            <a:r>
              <a:rPr lang="en-US" dirty="0"/>
              <a:t> = </a:t>
            </a:r>
            <a:r>
              <a:rPr lang="en-US" dirty="0" smtClean="0"/>
              <a:t>.20. </a:t>
            </a:r>
            <a:endParaRPr lang="en-US" dirty="0"/>
          </a:p>
        </p:txBody>
      </p:sp>
    </p:spTree>
    <p:extLst>
      <p:ext uri="{BB962C8B-B14F-4D97-AF65-F5344CB8AC3E}">
        <p14:creationId xmlns:p14="http://schemas.microsoft.com/office/powerpoint/2010/main" val="7801642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2642635106"/>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Independent </a:t>
            </a:r>
            <a:r>
              <a:rPr lang="en-US" sz="3200" i="1" dirty="0" smtClean="0">
                <a:latin typeface="Times New Roman" pitchFamily="18" charset="0"/>
                <a:cs typeface="Times New Roman" pitchFamily="18" charset="0"/>
              </a:rPr>
              <a:t>t</a:t>
            </a:r>
            <a:r>
              <a:rPr lang="en-US" sz="3200" dirty="0" smtClean="0">
                <a:latin typeface="Times New Roman" pitchFamily="18" charset="0"/>
                <a:cs typeface="Times New Roman" pitchFamily="18" charset="0"/>
              </a:rPr>
              <a:t>-Test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The Independent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-Test, also known as Student’s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-Test and Independent Samples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-Test, is a parametric procedure that assesses whether the means of two independent groups are statistically different from each other.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Groups </a:t>
            </a:r>
            <a:r>
              <a:rPr lang="en-US" sz="2400" dirty="0">
                <a:latin typeface="Times New Roman" pitchFamily="18" charset="0"/>
                <a:cs typeface="Times New Roman" pitchFamily="18" charset="0"/>
              </a:rPr>
              <a:t>can be formed by randomly assigning research participants to groups or conditions in an experiment or one can use naturally occurring groups, e.g., males and females.</a:t>
            </a:r>
          </a:p>
          <a:p>
            <a:r>
              <a:rPr lang="en-US" sz="2400" dirty="0">
                <a:latin typeface="Times New Roman" pitchFamily="18" charset="0"/>
                <a:cs typeface="Times New Roman" pitchFamily="18" charset="0"/>
              </a:rPr>
              <a:t>Excel data entry for the Independent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-Test is accomplished by entering the IV (the grouping variable) and DV </a:t>
            </a:r>
            <a:r>
              <a:rPr lang="en-US" sz="2400" dirty="0" smtClean="0">
                <a:latin typeface="Times New Roman" pitchFamily="18" charset="0"/>
                <a:cs typeface="Times New Roman" pitchFamily="18" charset="0"/>
              </a:rPr>
              <a:t>(the variable that is measured) as </a:t>
            </a:r>
            <a:r>
              <a:rPr lang="en-US" sz="2400" dirty="0">
                <a:latin typeface="Times New Roman" pitchFamily="18" charset="0"/>
                <a:cs typeface="Times New Roman" pitchFamily="18" charset="0"/>
              </a:rPr>
              <a:t>separate columns in an Excel spreadsheet. The IV must be entered as numerical data, e.g., treatment group = 1, control group = 2.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84404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Independent</a:t>
            </a:r>
            <a:r>
              <a:rPr lang="en-US" sz="3200" i="1" dirty="0" smtClean="0">
                <a:latin typeface="Times New Roman" pitchFamily="18" charset="0"/>
                <a:cs typeface="Times New Roman" pitchFamily="18" charset="0"/>
              </a:rPr>
              <a:t> t</a:t>
            </a:r>
            <a:r>
              <a:rPr lang="en-US" sz="3200" dirty="0" smtClean="0">
                <a:latin typeface="Times New Roman" pitchFamily="18" charset="0"/>
                <a:cs typeface="Times New Roman" pitchFamily="18" charset="0"/>
              </a:rPr>
              <a:t>-Test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One can compute the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-value using the following formula:</a:t>
            </a: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lgn="ctr">
              <a:buNone/>
            </a:pPr>
            <a:endParaRPr lang="en-US" sz="2400" dirty="0" smtClean="0">
              <a:latin typeface="Times New Roman" pitchFamily="18" charset="0"/>
              <a:cs typeface="Times New Roman" pitchFamily="18" charset="0"/>
            </a:endParaRPr>
          </a:p>
          <a:p>
            <a:pPr marL="344488" indent="0">
              <a:buNone/>
            </a:pPr>
            <a:r>
              <a:rPr lang="en-US" sz="2400" dirty="0">
                <a:latin typeface="Times New Roman" pitchFamily="18" charset="0"/>
                <a:cs typeface="Times New Roman" pitchFamily="18" charset="0"/>
              </a:rPr>
              <a:t>w</a:t>
            </a:r>
            <a:r>
              <a:rPr lang="en-US" sz="2400" dirty="0" smtClean="0">
                <a:latin typeface="Times New Roman" pitchFamily="18" charset="0"/>
                <a:cs typeface="Times New Roman" pitchFamily="18" charset="0"/>
              </a:rPr>
              <a:t>here  the numerator is </a:t>
            </a:r>
            <a:r>
              <a:rPr lang="en-US" sz="2400" dirty="0">
                <a:latin typeface="Times New Roman" pitchFamily="18" charset="0"/>
                <a:cs typeface="Times New Roman" pitchFamily="18" charset="0"/>
              </a:rPr>
              <a:t>the difference in means of group 1 and group 2 and </a:t>
            </a:r>
            <a:r>
              <a:rPr lang="en-US" sz="2400" dirty="0" smtClean="0">
                <a:latin typeface="Times New Roman" pitchFamily="18" charset="0"/>
                <a:cs typeface="Times New Roman" pitchFamily="18" charset="0"/>
              </a:rPr>
              <a:t>the denominator is </a:t>
            </a:r>
            <a:r>
              <a:rPr lang="en-US" sz="2400" dirty="0">
                <a:latin typeface="Times New Roman" pitchFamily="18" charset="0"/>
                <a:cs typeface="Times New Roman" pitchFamily="18" charset="0"/>
              </a:rPr>
              <a:t>the estimated standard error of the </a:t>
            </a:r>
            <a:r>
              <a:rPr lang="en-US" sz="2400" dirty="0" smtClean="0">
                <a:latin typeface="Times New Roman" pitchFamily="18" charset="0"/>
                <a:cs typeface="Times New Roman" pitchFamily="18" charset="0"/>
              </a:rPr>
              <a:t>difference.</a:t>
            </a:r>
          </a:p>
          <a:p>
            <a:endParaRPr lang="en-US" sz="2400" dirty="0" smtClean="0">
              <a:latin typeface="Times New Roman" pitchFamily="18" charset="0"/>
              <a:cs typeface="Times New Roman" pitchFamily="18" charset="0"/>
            </a:endParaRPr>
          </a:p>
        </p:txBody>
      </p:sp>
      <p:graphicFrame>
        <p:nvGraphicFramePr>
          <p:cNvPr id="11" name="Object 4"/>
          <p:cNvGraphicFramePr>
            <a:graphicFrameLocks noChangeAspect="1"/>
          </p:cNvGraphicFramePr>
          <p:nvPr>
            <p:extLst>
              <p:ext uri="{D42A27DB-BD31-4B8C-83A1-F6EECF244321}">
                <p14:modId xmlns:p14="http://schemas.microsoft.com/office/powerpoint/2010/main" val="3169034144"/>
              </p:ext>
            </p:extLst>
          </p:nvPr>
        </p:nvGraphicFramePr>
        <p:xfrm>
          <a:off x="3810000" y="1752599"/>
          <a:ext cx="1752600" cy="1109267"/>
        </p:xfrm>
        <a:graphic>
          <a:graphicData uri="http://schemas.openxmlformats.org/presentationml/2006/ole">
            <mc:AlternateContent xmlns:mc="http://schemas.openxmlformats.org/markup-compatibility/2006">
              <mc:Choice xmlns:v="urn:schemas-microsoft-com:vml" Requires="v">
                <p:oleObj spid="_x0000_s1055" name="Equation" r:id="rId3" imgW="825500" imgH="482600" progId="Equation.3">
                  <p:embed/>
                </p:oleObj>
              </mc:Choice>
              <mc:Fallback>
                <p:oleObj name="Equation" r:id="rId3" imgW="825500" imgH="482600" progId="Equation.3">
                  <p:embed/>
                  <p:pic>
                    <p:nvPicPr>
                      <p:cNvPr id="0" name=""/>
                      <p:cNvPicPr>
                        <a:picLocks noChangeAspect="1" noChangeArrowheads="1"/>
                      </p:cNvPicPr>
                      <p:nvPr/>
                    </p:nvPicPr>
                    <p:blipFill>
                      <a:blip r:embed="rId4"/>
                      <a:srcRect/>
                      <a:stretch>
                        <a:fillRect/>
                      </a:stretch>
                    </p:blipFill>
                    <p:spPr bwMode="auto">
                      <a:xfrm>
                        <a:off x="3810000" y="1752599"/>
                        <a:ext cx="1752600" cy="1109267"/>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14252194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Independent </a:t>
            </a:r>
            <a:r>
              <a:rPr lang="en-US" sz="3200" i="1" dirty="0" smtClean="0">
                <a:latin typeface="Times New Roman" pitchFamily="18" charset="0"/>
                <a:cs typeface="Times New Roman" pitchFamily="18" charset="0"/>
              </a:rPr>
              <a:t>t</a:t>
            </a:r>
            <a:r>
              <a:rPr lang="en-US" sz="3200" dirty="0" smtClean="0">
                <a:latin typeface="Times New Roman" pitchFamily="18" charset="0"/>
                <a:cs typeface="Times New Roman" pitchFamily="18" charset="0"/>
              </a:rPr>
              <a:t>-Test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Cohen’s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measures effect size and is often used to report effect size following a significant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-test. The formula for Cohen’s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for the Independent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-Test </a:t>
            </a:r>
            <a:r>
              <a:rPr lang="en-US" sz="2400" dirty="0" smtClean="0">
                <a:latin typeface="Times New Roman" pitchFamily="18" charset="0"/>
                <a:cs typeface="Times New Roman" pitchFamily="18" charset="0"/>
              </a:rPr>
              <a:t>is:</a:t>
            </a:r>
          </a:p>
          <a:p>
            <a:pPr marL="0" indent="0" algn="ctr">
              <a:buNone/>
            </a:pPr>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By convention, Cohen’s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values are interpreted as follows:</a:t>
            </a:r>
          </a:p>
          <a:p>
            <a:pPr lvl="1"/>
            <a:r>
              <a:rPr lang="en-US" sz="2000" dirty="0">
                <a:latin typeface="Times New Roman" pitchFamily="18" charset="0"/>
                <a:cs typeface="Times New Roman" pitchFamily="18" charset="0"/>
              </a:rPr>
              <a:t>Small effect size = .20</a:t>
            </a:r>
          </a:p>
          <a:p>
            <a:pPr lvl="1"/>
            <a:r>
              <a:rPr lang="en-US" sz="2000" dirty="0">
                <a:latin typeface="Times New Roman" pitchFamily="18" charset="0"/>
                <a:cs typeface="Times New Roman" pitchFamily="18" charset="0"/>
              </a:rPr>
              <a:t>Medium effect size = .50</a:t>
            </a:r>
          </a:p>
          <a:p>
            <a:pPr lvl="1"/>
            <a:r>
              <a:rPr lang="en-US" sz="2000" dirty="0">
                <a:latin typeface="Times New Roman" pitchFamily="18" charset="0"/>
                <a:cs typeface="Times New Roman" pitchFamily="18" charset="0"/>
              </a:rPr>
              <a:t>Large effect size = .80</a:t>
            </a:r>
          </a:p>
          <a:p>
            <a:pPr marL="0" indent="0">
              <a:buNone/>
            </a:pPr>
            <a:endParaRPr lang="en-US" sz="2400" dirty="0" smtClean="0">
              <a:latin typeface="Times New Roman" pitchFamily="18" charset="0"/>
              <a:cs typeface="Times New Roman" pitchFamily="18" charset="0"/>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3018068175"/>
              </p:ext>
            </p:extLst>
          </p:nvPr>
        </p:nvGraphicFramePr>
        <p:xfrm>
          <a:off x="3429000" y="2819400"/>
          <a:ext cx="2189162" cy="1173163"/>
        </p:xfrm>
        <a:graphic>
          <a:graphicData uri="http://schemas.openxmlformats.org/presentationml/2006/ole">
            <mc:AlternateContent xmlns:mc="http://schemas.openxmlformats.org/markup-compatibility/2006">
              <mc:Choice xmlns:v="urn:schemas-microsoft-com:vml" Requires="v">
                <p:oleObj spid="_x0000_s2079" name="Equation" r:id="rId3" imgW="939800" imgH="469900" progId="Equation.3">
                  <p:embed/>
                </p:oleObj>
              </mc:Choice>
              <mc:Fallback>
                <p:oleObj name="Equation" r:id="rId3" imgW="939800" imgH="469900" progId="Equation.3">
                  <p:embed/>
                  <p:pic>
                    <p:nvPicPr>
                      <p:cNvPr id="0" name=""/>
                      <p:cNvPicPr>
                        <a:picLocks noChangeAspect="1" noChangeArrowheads="1"/>
                      </p:cNvPicPr>
                      <p:nvPr/>
                    </p:nvPicPr>
                    <p:blipFill>
                      <a:blip r:embed="rId4"/>
                      <a:srcRect/>
                      <a:stretch>
                        <a:fillRect/>
                      </a:stretch>
                    </p:blipFill>
                    <p:spPr bwMode="auto">
                      <a:xfrm>
                        <a:off x="3429000" y="2819400"/>
                        <a:ext cx="2189162" cy="1173163"/>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32947765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Key Assumptions &amp; Requirements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fontScale="85000" lnSpcReduction="20000"/>
          </a:bodyPr>
          <a:lstStyle/>
          <a:p>
            <a:r>
              <a:rPr lang="en-US" sz="2400" dirty="0">
                <a:latin typeface="Times New Roman" pitchFamily="18" charset="0"/>
                <a:cs typeface="Times New Roman" pitchFamily="18" charset="0"/>
              </a:rPr>
              <a:t>Random selection of </a:t>
            </a:r>
            <a:r>
              <a:rPr lang="en-US" sz="2400" dirty="0" smtClean="0">
                <a:latin typeface="Times New Roman" pitchFamily="18" charset="0"/>
                <a:cs typeface="Times New Roman" pitchFamily="18" charset="0"/>
              </a:rPr>
              <a:t>samples </a:t>
            </a:r>
            <a:r>
              <a:rPr lang="en-US" sz="2400" dirty="0">
                <a:latin typeface="Times New Roman" pitchFamily="18" charset="0"/>
                <a:cs typeface="Times New Roman" pitchFamily="18" charset="0"/>
              </a:rPr>
              <a:t>to allow for generalization of results to a target population.</a:t>
            </a:r>
          </a:p>
          <a:p>
            <a:r>
              <a:rPr lang="en-US" sz="2400" dirty="0">
                <a:latin typeface="Times New Roman" pitchFamily="18" charset="0"/>
                <a:cs typeface="Times New Roman" pitchFamily="18" charset="0"/>
              </a:rPr>
              <a:t>Variables. DV: one continuous variable, interval/ratio scale. IV: one categorical IV with two categories; e.g., group (treatment, control).</a:t>
            </a:r>
          </a:p>
          <a:p>
            <a:r>
              <a:rPr lang="en-US" sz="2400" dirty="0">
                <a:latin typeface="Times New Roman" pitchFamily="18" charset="0"/>
                <a:cs typeface="Times New Roman" pitchFamily="18" charset="0"/>
              </a:rPr>
              <a:t>Independence of observations. Independence of observations means that observations (i.e., measurements) are not acted on by an outside influence common to two or more measurements, e.g., other research participants or previous </a:t>
            </a:r>
            <a:r>
              <a:rPr lang="en-US" sz="2400" dirty="0" smtClean="0">
                <a:latin typeface="Times New Roman" pitchFamily="18" charset="0"/>
                <a:cs typeface="Times New Roman" pitchFamily="18" charset="0"/>
              </a:rPr>
              <a:t>measurements.</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Normality. DV is normally distributed in each group. The Independent t-Test is robust to mild to moderate violations of normality assuming a sufficiently large sample size. </a:t>
            </a:r>
          </a:p>
          <a:p>
            <a:r>
              <a:rPr lang="en-US" sz="2400" dirty="0" smtClean="0">
                <a:latin typeface="Times New Roman" pitchFamily="18" charset="0"/>
                <a:cs typeface="Times New Roman" pitchFamily="18" charset="0"/>
              </a:rPr>
              <a:t>Absence </a:t>
            </a:r>
            <a:r>
              <a:rPr lang="en-US" sz="2400" dirty="0">
                <a:latin typeface="Times New Roman" pitchFamily="18" charset="0"/>
                <a:cs typeface="Times New Roman" pitchFamily="18" charset="0"/>
              </a:rPr>
              <a:t>of extreme outliers. Extreme outliers can distort the mean difference and the t-statistic. They tend to inflate the variance and depress the value and corresponding statistical significance of the t-statistic.</a:t>
            </a:r>
          </a:p>
          <a:p>
            <a:r>
              <a:rPr lang="en-US" sz="2400" dirty="0">
                <a:latin typeface="Times New Roman" pitchFamily="18" charset="0"/>
                <a:cs typeface="Times New Roman" pitchFamily="18" charset="0"/>
              </a:rPr>
              <a:t>Homogeneity of variance. </a:t>
            </a:r>
          </a:p>
          <a:p>
            <a:r>
              <a:rPr lang="en-US" sz="2400" dirty="0">
                <a:latin typeface="Times New Roman" pitchFamily="18" charset="0"/>
                <a:cs typeface="Times New Roman" pitchFamily="18" charset="0"/>
              </a:rPr>
              <a:t>Sample size. When sample sizes are large (i.e., when both groups have &gt; 25 participants each) and are approximately equal in size, the robustness of this test to violation of the assumption of normality is </a:t>
            </a:r>
            <a:r>
              <a:rPr lang="en-US" sz="2400" dirty="0" smtClean="0">
                <a:latin typeface="Times New Roman" pitchFamily="18" charset="0"/>
                <a:cs typeface="Times New Roman" pitchFamily="18" charset="0"/>
              </a:rPr>
              <a:t>improved</a:t>
            </a:r>
            <a:r>
              <a:rPr lang="en-US" sz="240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1800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7 at 2.59.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21944"/>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457200" y="3581400"/>
            <a:ext cx="8458200" cy="2308324"/>
          </a:xfrm>
          <a:prstGeom prst="rect">
            <a:avLst/>
          </a:prstGeom>
          <a:solidFill>
            <a:srgbClr val="001667"/>
          </a:solidFill>
        </p:spPr>
        <p:txBody>
          <a:bodyPr wrap="square" rtlCol="0">
            <a:spAutoFit/>
          </a:bodyPr>
          <a:lstStyle/>
          <a:p>
            <a:pPr algn="ctr"/>
            <a:r>
              <a:rPr lang="en-US" dirty="0" smtClean="0"/>
              <a:t>TASK</a:t>
            </a:r>
          </a:p>
          <a:p>
            <a:pPr algn="ctr"/>
            <a:r>
              <a:rPr lang="en-US" dirty="0" smtClean="0"/>
              <a:t>Respond to the following research question and null hypothesis:</a:t>
            </a:r>
          </a:p>
          <a:p>
            <a:pPr algn="ctr"/>
            <a:endParaRPr lang="en-US" dirty="0" smtClean="0"/>
          </a:p>
          <a:p>
            <a:pPr algn="ctr"/>
            <a:r>
              <a:rPr lang="en-US" dirty="0"/>
              <a:t>Is there a difference in mean computer confidence posttest between male and female university students, μ</a:t>
            </a:r>
            <a:r>
              <a:rPr lang="en-US" baseline="-25000" dirty="0"/>
              <a:t>1</a:t>
            </a:r>
            <a:r>
              <a:rPr lang="en-US" dirty="0"/>
              <a:t> ≠ μ</a:t>
            </a:r>
            <a:r>
              <a:rPr lang="en-US" baseline="-25000" dirty="0"/>
              <a:t>2</a:t>
            </a:r>
            <a:r>
              <a:rPr lang="en-US" dirty="0"/>
              <a:t>? </a:t>
            </a:r>
          </a:p>
          <a:p>
            <a:pPr algn="ctr"/>
            <a:endParaRPr lang="en-US" dirty="0" smtClean="0"/>
          </a:p>
          <a:p>
            <a:pPr algn="ctr"/>
            <a:r>
              <a:rPr lang="en-US" i="1" dirty="0" smtClean="0"/>
              <a:t>H</a:t>
            </a:r>
            <a:r>
              <a:rPr lang="en-US" baseline="-25000" dirty="0" smtClean="0"/>
              <a:t>0</a:t>
            </a:r>
            <a:r>
              <a:rPr lang="en-US" dirty="0"/>
              <a:t>: There is no difference in mean computer confidence posttest between male and female university students, μ</a:t>
            </a:r>
            <a:r>
              <a:rPr lang="en-US" baseline="-25000" dirty="0"/>
              <a:t>1</a:t>
            </a:r>
            <a:r>
              <a:rPr lang="en-US" dirty="0"/>
              <a:t> = μ</a:t>
            </a:r>
            <a:r>
              <a:rPr lang="en-US" baseline="-25000" dirty="0"/>
              <a:t>2</a:t>
            </a:r>
            <a:r>
              <a:rPr lang="en-US" dirty="0"/>
              <a:t>.</a:t>
            </a:r>
          </a:p>
        </p:txBody>
      </p:sp>
      <p:sp>
        <p:nvSpPr>
          <p:cNvPr id="11" name="TextBox 10"/>
          <p:cNvSpPr txBox="1"/>
          <p:nvPr/>
        </p:nvSpPr>
        <p:spPr>
          <a:xfrm>
            <a:off x="419701" y="2362200"/>
            <a:ext cx="8431064" cy="369332"/>
          </a:xfrm>
          <a:prstGeom prst="rect">
            <a:avLst/>
          </a:prstGeom>
          <a:solidFill>
            <a:srgbClr val="001667"/>
          </a:solidFill>
        </p:spPr>
        <p:txBody>
          <a:bodyPr wrap="none" rtlCol="0">
            <a:spAutoFit/>
          </a:bodyPr>
          <a:lstStyle/>
          <a:p>
            <a:pPr algn="ctr"/>
            <a:r>
              <a:rPr lang="en-US" dirty="0" smtClean="0"/>
              <a:t>Open the dataset </a:t>
            </a:r>
            <a:r>
              <a:rPr lang="en-US" i="1" dirty="0" smtClean="0"/>
              <a:t>Computer </a:t>
            </a:r>
            <a:r>
              <a:rPr lang="en-US" i="1" smtClean="0"/>
              <a:t>Anxiety.xlsx</a:t>
            </a:r>
            <a:r>
              <a:rPr lang="en-US" smtClean="0"/>
              <a:t>. </a:t>
            </a:r>
            <a:r>
              <a:rPr lang="en-US" dirty="0" smtClean="0"/>
              <a:t>Click on the Independent t-Test worksheet tab.  </a:t>
            </a:r>
          </a:p>
        </p:txBody>
      </p:sp>
      <p:sp>
        <p:nvSpPr>
          <p:cNvPr id="6" name="TextBox 5"/>
          <p:cNvSpPr txBox="1"/>
          <p:nvPr/>
        </p:nvSpPr>
        <p:spPr>
          <a:xfrm>
            <a:off x="1981200" y="28956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Tree>
    <p:extLst>
      <p:ext uri="{BB962C8B-B14F-4D97-AF65-F5344CB8AC3E}">
        <p14:creationId xmlns:p14="http://schemas.microsoft.com/office/powerpoint/2010/main" val="28713359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381000" y="4343400"/>
            <a:ext cx="8458200" cy="646331"/>
          </a:xfrm>
          <a:prstGeom prst="rect">
            <a:avLst/>
          </a:prstGeom>
          <a:solidFill>
            <a:srgbClr val="001667"/>
          </a:solidFill>
        </p:spPr>
        <p:txBody>
          <a:bodyPr wrap="square" rtlCol="0">
            <a:spAutoFit/>
          </a:bodyPr>
          <a:lstStyle/>
          <a:p>
            <a:pPr algn="ctr"/>
            <a:r>
              <a:rPr lang="en-US" dirty="0" smtClean="0"/>
              <a:t>Enter the </a:t>
            </a:r>
            <a:r>
              <a:rPr lang="en-US" dirty="0" smtClean="0"/>
              <a:t>labels and formulas </a:t>
            </a:r>
            <a:r>
              <a:rPr lang="en-US" dirty="0" smtClean="0"/>
              <a:t>shown in cells </a:t>
            </a:r>
            <a:r>
              <a:rPr lang="en-US" dirty="0" smtClean="0"/>
              <a:t>C1:G4 </a:t>
            </a:r>
            <a:r>
              <a:rPr lang="en-US" dirty="0" smtClean="0"/>
              <a:t>in order to generate descriptive statistics.</a:t>
            </a:r>
          </a:p>
        </p:txBody>
      </p:sp>
      <p:pic>
        <p:nvPicPr>
          <p:cNvPr id="6" name="Picture 5" descr="Screen Shot 2013-11-07 at 4.36.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421"/>
            <a:ext cx="8420100" cy="4178300"/>
          </a:xfrm>
          <a:prstGeom prst="rect">
            <a:avLst/>
          </a:prstGeom>
        </p:spPr>
      </p:pic>
    </p:spTree>
    <p:extLst>
      <p:ext uri="{BB962C8B-B14F-4D97-AF65-F5344CB8AC3E}">
        <p14:creationId xmlns:p14="http://schemas.microsoft.com/office/powerpoint/2010/main" val="11295253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304800" y="4343400"/>
            <a:ext cx="8458200" cy="1200329"/>
          </a:xfrm>
          <a:prstGeom prst="rect">
            <a:avLst/>
          </a:prstGeom>
          <a:solidFill>
            <a:srgbClr val="001667"/>
          </a:solidFill>
        </p:spPr>
        <p:txBody>
          <a:bodyPr wrap="square" rtlCol="0">
            <a:spAutoFit/>
          </a:bodyPr>
          <a:lstStyle/>
          <a:p>
            <a:pPr algn="ctr"/>
            <a:r>
              <a:rPr lang="en-US" dirty="0"/>
              <a:t>R</a:t>
            </a:r>
            <a:r>
              <a:rPr lang="en-US" dirty="0" smtClean="0"/>
              <a:t>esults suggest that the groups have unequal variances. Further analysis using </a:t>
            </a:r>
            <a:r>
              <a:rPr lang="en-US" dirty="0"/>
              <a:t>the  </a:t>
            </a:r>
            <a:r>
              <a:rPr lang="en-US" i="1" dirty="0"/>
              <a:t>F</a:t>
            </a:r>
            <a:r>
              <a:rPr lang="en-US" dirty="0"/>
              <a:t>-test of Equality of </a:t>
            </a:r>
            <a:r>
              <a:rPr lang="en-US" dirty="0" smtClean="0"/>
              <a:t>Variance is necessary to confirm this conclusion. Nonetheless, equal and unequal independent t-test models will be conducted. The conservative(recommended)  approach is to use the unequal variance assumed results. </a:t>
            </a:r>
          </a:p>
        </p:txBody>
      </p:sp>
      <p:pic>
        <p:nvPicPr>
          <p:cNvPr id="5" name="Picture 4" descr="Screen Shot 2013-11-07 at 4.35.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8407400" cy="4191000"/>
          </a:xfrm>
          <a:prstGeom prst="rect">
            <a:avLst/>
          </a:prstGeom>
        </p:spPr>
      </p:pic>
    </p:spTree>
    <p:extLst>
      <p:ext uri="{BB962C8B-B14F-4D97-AF65-F5344CB8AC3E}">
        <p14:creationId xmlns:p14="http://schemas.microsoft.com/office/powerpoint/2010/main" val="565485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7 at 4.22.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820"/>
            <a:ext cx="8420100" cy="52832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7" name="TextBox 6"/>
          <p:cNvSpPr txBox="1"/>
          <p:nvPr/>
        </p:nvSpPr>
        <p:spPr>
          <a:xfrm>
            <a:off x="381000" y="5486400"/>
            <a:ext cx="8458200" cy="646331"/>
          </a:xfrm>
          <a:prstGeom prst="rect">
            <a:avLst/>
          </a:prstGeom>
          <a:solidFill>
            <a:srgbClr val="001667"/>
          </a:solidFill>
        </p:spPr>
        <p:txBody>
          <a:bodyPr wrap="square" rtlCol="0">
            <a:spAutoFit/>
          </a:bodyPr>
          <a:lstStyle/>
          <a:p>
            <a:pPr algn="ctr"/>
            <a:r>
              <a:rPr lang="en-US" dirty="0" smtClean="0"/>
              <a:t>Enter the formulas shown in cells D7:D13 in order to generate independent </a:t>
            </a:r>
            <a:r>
              <a:rPr lang="en-US" i="1" dirty="0" smtClean="0"/>
              <a:t>t</a:t>
            </a:r>
            <a:r>
              <a:rPr lang="en-US" dirty="0" smtClean="0"/>
              <a:t>-test results assuming equal variances.</a:t>
            </a:r>
          </a:p>
        </p:txBody>
      </p:sp>
    </p:spTree>
    <p:extLst>
      <p:ext uri="{BB962C8B-B14F-4D97-AF65-F5344CB8AC3E}">
        <p14:creationId xmlns:p14="http://schemas.microsoft.com/office/powerpoint/2010/main" val="17744367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1471</TotalTime>
  <Words>903</Words>
  <Application>Microsoft Macintosh PowerPoint</Application>
  <PresentationFormat>On-screen Show (4:3)</PresentationFormat>
  <Paragraphs>62</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Equation</vt:lpstr>
      <vt:lpstr>Statistical Fundamentals:  Using Microsoft Excel for Univariate and Bivariate Analysis Alfred P. Rovai</vt:lpstr>
      <vt:lpstr>Independent t-Test</vt:lpstr>
      <vt:lpstr>Independent t-Test</vt:lpstr>
      <vt:lpstr>Independent t-Test</vt:lpstr>
      <vt:lpstr>Key Assumptions &amp;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t-Test</dc:title>
  <dc:subject/>
  <dc:creator>Alfred P. Rovai</dc:creator>
  <cp:keywords/>
  <dc:description/>
  <cp:lastModifiedBy>Alfred Rovai</cp:lastModifiedBy>
  <cp:revision>170</cp:revision>
  <dcterms:created xsi:type="dcterms:W3CDTF">2013-06-04T13:30:25Z</dcterms:created>
  <dcterms:modified xsi:type="dcterms:W3CDTF">2013-12-31T13:15:03Z</dcterms:modified>
  <cp:category/>
</cp:coreProperties>
</file>